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lay"/>
      <p:regular r:id="rId39"/>
      <p:bold r:id="rId40"/>
    </p:embeddedFont>
    <p:embeddedFont>
      <p:font typeface="Arimo"/>
      <p:regular r:id="rId41"/>
      <p:bold r:id="rId42"/>
      <p:italic r:id="rId43"/>
      <p:boldItalic r:id="rId44"/>
    </p:embeddedFont>
    <p:embeddedFont>
      <p:font typeface="Open Sans Light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-bold.fntdata"/><Relationship Id="rId42" Type="http://schemas.openxmlformats.org/officeDocument/2006/relationships/font" Target="fonts/Arimo-bold.fntdata"/><Relationship Id="rId41" Type="http://schemas.openxmlformats.org/officeDocument/2006/relationships/font" Target="fonts/Arimo-regular.fntdata"/><Relationship Id="rId44" Type="http://schemas.openxmlformats.org/officeDocument/2006/relationships/font" Target="fonts/Arimo-boldItalic.fntdata"/><Relationship Id="rId43" Type="http://schemas.openxmlformats.org/officeDocument/2006/relationships/font" Target="fonts/Arimo-italic.fntdata"/><Relationship Id="rId46" Type="http://schemas.openxmlformats.org/officeDocument/2006/relationships/font" Target="fonts/OpenSansLight-bold.fntdata"/><Relationship Id="rId45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Light-boldItalic.fntdata"/><Relationship Id="rId47" Type="http://schemas.openxmlformats.org/officeDocument/2006/relationships/font" Target="fonts/OpenSansLight-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lay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ef9f9e9a3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0ef9f9e9a3_2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ef9f9e9a3_2_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ef9f9e9a3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0ef9f9e9a3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f7a40bd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f7a40bd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f200d093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f200d093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f200d093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f200d093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ef9f9e9a3_2_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0ef9f9e9a3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3f96a3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3f96a3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f3f96a3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f3f96a3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f3f96a3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f3f96a3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f3f96a3d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f3f96a3d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efaf19b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efaf19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ef9f9e9a3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0ef9f9e9a3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0ef9f9e9a3_2_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f864749a3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f864749a3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f864749a3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f864749a3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f864749a3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f864749a3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f864749a3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f864749a3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f9f9e9a3_2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0ef9f9e9a3_2_2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0ef9f9e9a3_2_2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ef9f9e9a3_2_2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0ef9f9e9a3_2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efaf19b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efaf19b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f03142f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f03142f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f03142f9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f03142f9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f03142f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0f03142f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ef9f9e9a3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ef9f9e9a3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f03142f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0f03142f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ef9f9e9a3_2_3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0ef9f9e9a3_2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ef9f9e9a3_2_3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0ef9f9e9a3_2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ef9f9e9a3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0ef9f9e9a3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0ef9f9e9a3_2_1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200d0937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f200d0937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ef9f9e9a3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0ef9f9e9a3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ef9f9e9a3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0ef9f9e9a3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f9f9e9a3_2_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0ef9f9e9a3_2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ef9f9e9a3_2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ef9f9e9a3_2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rgbClr val="F2E5C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4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3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4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3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type="ctrTitle"/>
          </p:nvPr>
        </p:nvSpPr>
        <p:spPr>
          <a:xfrm>
            <a:off x="643101" y="364603"/>
            <a:ext cx="4070688" cy="269979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lay"/>
              <a:buNone/>
              <a:defRPr sz="33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4218580" y="-5035"/>
            <a:ext cx="4934101" cy="51709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-32147" y="0"/>
            <a:ext cx="3493794" cy="5143500"/>
          </a:xfrm>
          <a:custGeom>
            <a:rect b="b" l="l" r="r" t="t"/>
            <a:pathLst>
              <a:path extrusionOk="0" h="6858000" w="4658392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3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3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15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3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15"/>
          <p:cNvSpPr txBox="1"/>
          <p:nvPr>
            <p:ph type="title"/>
          </p:nvPr>
        </p:nvSpPr>
        <p:spPr>
          <a:xfrm>
            <a:off x="628650" y="381965"/>
            <a:ext cx="2400300" cy="421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767559" y="381965"/>
            <a:ext cx="3246699" cy="421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/>
            </a:lvl1pPr>
            <a:lvl2pPr indent="-228600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200"/>
            </a:lvl2pPr>
            <a:lvl3pPr indent="-228600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100"/>
            </a:lvl3pPr>
            <a:lvl4pPr indent="-228600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900"/>
            </a:lvl4pPr>
            <a:lvl5pPr indent="-228600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/>
          <p:nvPr>
            <p:ph idx="2" type="pic"/>
          </p:nvPr>
        </p:nvSpPr>
        <p:spPr>
          <a:xfrm>
            <a:off x="7161610" y="-17145"/>
            <a:ext cx="1988820" cy="517779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1143000" y="841772"/>
            <a:ext cx="6858000" cy="22689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1143000" y="3290047"/>
            <a:ext cx="6858000" cy="851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400" cap="none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6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857250" y="400051"/>
            <a:ext cx="7429500" cy="1036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857250" y="1507165"/>
            <a:ext cx="7429500" cy="30183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21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857250" y="400051"/>
            <a:ext cx="7429500" cy="1036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8650" y="1443370"/>
            <a:ext cx="3886200" cy="31893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629150" y="1443370"/>
            <a:ext cx="3886200" cy="31893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629841" y="1300744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500" cap="none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629841" y="1918678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3" type="body"/>
          </p:nvPr>
        </p:nvSpPr>
        <p:spPr>
          <a:xfrm>
            <a:off x="4629150" y="1300744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500" cap="none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20"/>
          <p:cNvSpPr txBox="1"/>
          <p:nvPr>
            <p:ph idx="4" type="body"/>
          </p:nvPr>
        </p:nvSpPr>
        <p:spPr>
          <a:xfrm>
            <a:off x="4629150" y="1918678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857250" y="400051"/>
            <a:ext cx="7429500" cy="1036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2400"/>
            </a:lvl1pPr>
            <a:lvl2pPr indent="-3365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  <a:defRPr sz="21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500"/>
            </a:lvl4pPr>
            <a:lvl5pPr indent="-3048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23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3" name="Google Shape;133;p24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857250" y="400051"/>
            <a:ext cx="7429500" cy="1036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 rot="5400000">
            <a:off x="3062841" y="-698426"/>
            <a:ext cx="3018318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13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13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" name="Google Shape;55;p13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" name="Google Shape;56;p13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" name="Google Shape;57;p13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3"/>
          <p:cNvSpPr txBox="1"/>
          <p:nvPr>
            <p:ph type="title"/>
          </p:nvPr>
        </p:nvSpPr>
        <p:spPr>
          <a:xfrm>
            <a:off x="857250" y="400051"/>
            <a:ext cx="7429500" cy="1036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  <a:defRPr b="0" i="1" sz="33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857250" y="1507165"/>
            <a:ext cx="7429500" cy="30183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5502827" y="4799159"/>
            <a:ext cx="31454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115822" y="4799159"/>
            <a:ext cx="3372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701858" y="4799159"/>
            <a:ext cx="3531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52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pos="252">
          <p15:clr>
            <a:srgbClr val="F26B43"/>
          </p15:clr>
        </p15:guide>
        <p15:guide id="6" pos="5508">
          <p15:clr>
            <a:srgbClr val="F26B43"/>
          </p15:clr>
        </p15:guide>
        <p15:guide id="7" pos="540">
          <p15:clr>
            <a:srgbClr val="F26B43"/>
          </p15:clr>
        </p15:guide>
        <p15:guide id="8" pos="52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07.00503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s://huggingface.co/spaces/OmarAA/Depi_project_Fraud_Detectio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b.research.google.com/drive/1i4CuO_aq8zkSNZ6PPC_i4_fF_3Rz70aT#scrollTo=7mLdSd6o9m-Z" TargetMode="External"/><Relationship Id="rId4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6752557" y="447986"/>
            <a:ext cx="2365290" cy="40509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"/>
              <a:buNone/>
            </a:pPr>
            <a:r>
              <a:rPr b="1" i="1" lang="en" sz="21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FRAUD DETECTION </a:t>
            </a:r>
            <a:br>
              <a:rPr b="1" i="1" lang="en" sz="21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</a:br>
            <a:br>
              <a:rPr b="1" i="1" lang="en" sz="21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1" lang="en" sz="21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Presente</a:t>
            </a:r>
            <a:r>
              <a:rPr b="1" lang="en" sz="2100" cap="none">
                <a:solidFill>
                  <a:schemeClr val="dk2"/>
                </a:solidFill>
              </a:rPr>
              <a:t>r</a:t>
            </a:r>
            <a:r>
              <a:rPr b="1" lang="en" sz="2100">
                <a:solidFill>
                  <a:schemeClr val="dk2"/>
                </a:solidFill>
              </a:rPr>
              <a:t>:</a:t>
            </a:r>
            <a:br>
              <a:rPr b="1" lang="en" sz="2100">
                <a:solidFill>
                  <a:schemeClr val="dk2"/>
                </a:solidFill>
              </a:rPr>
            </a:br>
            <a:r>
              <a:rPr b="1" lang="en" sz="2100" cap="none">
                <a:solidFill>
                  <a:schemeClr val="dk2"/>
                </a:solidFill>
              </a:rPr>
              <a:t>Mostafa Maged</a:t>
            </a:r>
            <a:br>
              <a:rPr b="1" lang="en" sz="2100" cap="none">
                <a:solidFill>
                  <a:schemeClr val="dk2"/>
                </a:solidFill>
              </a:rPr>
            </a:br>
            <a:br>
              <a:rPr b="1" lang="en" sz="2100" cap="none">
                <a:solidFill>
                  <a:schemeClr val="dk2"/>
                </a:solidFill>
              </a:rPr>
            </a:br>
            <a:r>
              <a:rPr b="1" lang="en" sz="2100" cap="none">
                <a:solidFill>
                  <a:schemeClr val="dk2"/>
                </a:solidFill>
              </a:rPr>
              <a:t>Date:</a:t>
            </a:r>
            <a:br>
              <a:rPr b="1" lang="en" sz="2100" cap="none">
                <a:solidFill>
                  <a:schemeClr val="dk2"/>
                </a:solidFill>
              </a:rPr>
            </a:br>
            <a:r>
              <a:rPr b="1" lang="en" sz="2100">
                <a:solidFill>
                  <a:schemeClr val="dk2"/>
                </a:solidFill>
              </a:rPr>
              <a:t>8</a:t>
            </a:r>
            <a:r>
              <a:rPr b="1" lang="en" sz="2100" cap="none">
                <a:solidFill>
                  <a:schemeClr val="dk2"/>
                </a:solidFill>
              </a:rPr>
              <a:t>/1</a:t>
            </a:r>
            <a:r>
              <a:rPr b="1" lang="en" sz="2100">
                <a:solidFill>
                  <a:schemeClr val="dk2"/>
                </a:solidFill>
              </a:rPr>
              <a:t>1</a:t>
            </a:r>
            <a:r>
              <a:rPr b="1" lang="en" sz="2100" cap="none">
                <a:solidFill>
                  <a:schemeClr val="dk2"/>
                </a:solidFill>
              </a:rPr>
              <a:t>/2024</a:t>
            </a:r>
            <a:br>
              <a:rPr b="1" lang="en" sz="2100" cap="none">
                <a:solidFill>
                  <a:schemeClr val="dk2"/>
                </a:solidFill>
              </a:rPr>
            </a:br>
            <a:br>
              <a:rPr b="1" lang="en" sz="2100" cap="none">
                <a:solidFill>
                  <a:schemeClr val="dk2"/>
                </a:solidFill>
              </a:rPr>
            </a:br>
            <a:br>
              <a:rPr b="1" i="1" lang="en" sz="210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</a:br>
            <a:endParaRPr i="1" sz="2100" cap="none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A credit card with different symbols&#10;&#10;Description automatically generated" id="154" name="Google Shape;154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623" l="0" r="0" t="14320"/>
          <a:stretch/>
        </p:blipFill>
        <p:spPr>
          <a:xfrm>
            <a:off x="15" y="8"/>
            <a:ext cx="6852867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global education&#10;&#10;Description automatically generated with medium confidence" id="155" name="Google Shape;155;p2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7333089" y="3753632"/>
            <a:ext cx="1304551" cy="132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36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36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36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p36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" name="Google Shape;295;p36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6" name="Google Shape;296;p36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" name="Google Shape;297;p36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0" name="Google Shape;300;p36"/>
          <p:cNvSpPr txBox="1"/>
          <p:nvPr>
            <p:ph type="title"/>
          </p:nvPr>
        </p:nvSpPr>
        <p:spPr>
          <a:xfrm>
            <a:off x="3934247" y="177630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3787379" y="1235869"/>
            <a:ext cx="4860878" cy="3507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985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  </a:t>
            </a:r>
            <a:r>
              <a:rPr b="1" lang="en"/>
              <a:t>Relationships</a:t>
            </a:r>
            <a:r>
              <a:rPr lang="en"/>
              <a:t>: Although CSV is flat and does not inherently support relationships, the structure assumes implicit relationships, such as:</a:t>
            </a:r>
            <a:endParaRPr/>
          </a:p>
          <a:p>
            <a:pPr indent="-215900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b="1" lang="en"/>
              <a:t>User to Transaction</a:t>
            </a:r>
            <a:r>
              <a:rPr lang="en"/>
              <a:t>: One user can perform many transactions.</a:t>
            </a:r>
            <a:endParaRPr/>
          </a:p>
          <a:p>
            <a:pPr indent="-215900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b="1" lang="en"/>
              <a:t>Transaction to Time/Amount</a:t>
            </a:r>
            <a:r>
              <a:rPr lang="en"/>
              <a:t>: Each transaction has a timestamp, and an amount spent.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/>
          </a:p>
        </p:txBody>
      </p:sp>
      <p:cxnSp>
        <p:nvCxnSpPr>
          <p:cNvPr id="302" name="Google Shape;302;p36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6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Financial graphs on a dark display"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24085" r="29894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5897400" y="-4"/>
            <a:ext cx="3246600" cy="52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Source reliable data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050" y="0"/>
            <a:ext cx="5007726" cy="33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675" y="1972250"/>
            <a:ext cx="4228324" cy="317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5125" cy="41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 flipH="1">
            <a:off x="5560200" y="0"/>
            <a:ext cx="35838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Data </a:t>
            </a: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Cleaning</a:t>
            </a:r>
            <a:endParaRPr b="1" sz="18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4">
            <a:alphaModFix/>
          </a:blip>
          <a:srcRect b="0" l="0" r="20102" t="0"/>
          <a:stretch/>
        </p:blipFill>
        <p:spPr>
          <a:xfrm>
            <a:off x="0" y="4319625"/>
            <a:ext cx="9144002" cy="8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5897400" y="-1"/>
            <a:ext cx="3246600" cy="65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Feature Selection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950"/>
            <a:ext cx="6776074" cy="45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0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40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40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p40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40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40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" name="Google Shape;336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8" name="Google Shape;338;p40"/>
          <p:cNvSpPr txBox="1"/>
          <p:nvPr>
            <p:ph type="title"/>
          </p:nvPr>
        </p:nvSpPr>
        <p:spPr>
          <a:xfrm>
            <a:off x="3923179" y="400051"/>
            <a:ext cx="5078155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en" sz="3700"/>
              <a:t>DATASET DESCRIPTION</a:t>
            </a:r>
            <a:br>
              <a:rPr b="1" lang="en"/>
            </a:br>
            <a:endParaRPr/>
          </a:p>
        </p:txBody>
      </p:sp>
      <p:pic>
        <p:nvPicPr>
          <p:cNvPr descr="Financial graphs on a dark display"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24085" r="29894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340" name="Google Shape;340;p40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1" name="Google Shape;341;p40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" name="Google Shape;342;p4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(100000, 10)</a:t>
            </a:r>
            <a:r>
              <a:rPr b="0" i="0" lang="en" sz="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where there are 100,000 transactions and 10 features.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40"/>
          <p:cNvGrpSpPr/>
          <p:nvPr/>
        </p:nvGrpSpPr>
        <p:grpSpPr>
          <a:xfrm>
            <a:off x="3767559" y="1238000"/>
            <a:ext cx="5078156" cy="3423099"/>
            <a:chOff x="0" y="2842"/>
            <a:chExt cx="6770874" cy="4564132"/>
          </a:xfrm>
        </p:grpSpPr>
        <p:cxnSp>
          <p:nvCxnSpPr>
            <p:cNvPr id="344" name="Google Shape;344;p40"/>
            <p:cNvCxnSpPr/>
            <p:nvPr/>
          </p:nvCxnSpPr>
          <p:spPr>
            <a:xfrm>
              <a:off x="0" y="2842"/>
              <a:ext cx="6770874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5" name="Google Shape;345;p40"/>
            <p:cNvSpPr/>
            <p:nvPr/>
          </p:nvSpPr>
          <p:spPr>
            <a:xfrm>
              <a:off x="0" y="2842"/>
              <a:ext cx="6770874" cy="897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0" y="2842"/>
              <a:ext cx="6770874" cy="8979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 Light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Shape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pen Sans Light"/>
                <a:buNone/>
              </a:pPr>
              <a:r>
                <a:rPr b="0" i="0" lang="en" sz="20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b="0" i="0" lang="en" sz="1100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(100000, 10) where there are 100,000 transactions and 10 features. </a:t>
              </a:r>
              <a:endParaRPr sz="1100"/>
            </a:p>
          </p:txBody>
        </p:sp>
        <p:cxnSp>
          <p:nvCxnSpPr>
            <p:cNvPr id="347" name="Google Shape;347;p40"/>
            <p:cNvCxnSpPr/>
            <p:nvPr/>
          </p:nvCxnSpPr>
          <p:spPr>
            <a:xfrm>
              <a:off x="0" y="900826"/>
              <a:ext cx="6770874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8" name="Google Shape;348;p40"/>
            <p:cNvSpPr/>
            <p:nvPr/>
          </p:nvSpPr>
          <p:spPr>
            <a:xfrm>
              <a:off x="0" y="872962"/>
              <a:ext cx="6764261" cy="3694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 txBox="1"/>
            <p:nvPr/>
          </p:nvSpPr>
          <p:spPr>
            <a:xfrm>
              <a:off x="0" y="872962"/>
              <a:ext cx="6764261" cy="3694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1425" lIns="51425" spcFirstLastPara="1" rIns="51425" wrap="square" tIns="5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pen Sans Light"/>
                <a:buNone/>
              </a:pPr>
              <a:r>
                <a:rPr b="1" i="0" lang="en" sz="14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Features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amt: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Transaction amount.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category: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Type of purchase made.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Hour Category: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Hour during which the transaction was made (morning, afternoon, evening, night).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state: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State or region where the transaction occurred.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job: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The occupation of the user.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gender: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Gender of the user.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Age Category: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User's age category.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population category: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Population density of the user’s residential area.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Displacement Category: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Distance or movement of the user during the transaction.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pen Sans Light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Is fraud: 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either transaction tagged as fraud (1)or not fraud(0)</a:t>
              </a:r>
              <a:endParaRPr sz="11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/>
        </p:nvSpPr>
        <p:spPr>
          <a:xfrm>
            <a:off x="0" y="489"/>
            <a:ext cx="9144000" cy="51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3659500" y="1100625"/>
            <a:ext cx="44754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0734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b="1"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Splitting the dataset: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Splitting 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data between training and testing with a ratio of (70:30).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Creating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preprocessor and model pipeline to train a machine learning classifier model.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63500" lvl="0" marL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6" name="Google Shape;356;p41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nancial graphs on a dark display" id="357" name="Google Shape;357;p41"/>
          <p:cNvPicPr preferRelativeResize="0"/>
          <p:nvPr/>
        </p:nvPicPr>
        <p:blipFill rotWithShape="1">
          <a:blip r:embed="rId3">
            <a:alphaModFix/>
          </a:blip>
          <a:srcRect b="0" l="24083" r="29895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 rotWithShape="1">
          <a:blip r:embed="rId4">
            <a:alphaModFix/>
          </a:blip>
          <a:srcRect b="0" l="8106" r="5648" t="16742"/>
          <a:stretch/>
        </p:blipFill>
        <p:spPr>
          <a:xfrm>
            <a:off x="3787401" y="2460950"/>
            <a:ext cx="4044823" cy="17619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7620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400" y="4325576"/>
            <a:ext cx="5089650" cy="71692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76200">
              <a:srgbClr val="000000">
                <a:alpha val="50000"/>
              </a:srgbClr>
            </a:outerShdw>
          </a:effectLst>
        </p:spPr>
      </p:pic>
      <p:sp>
        <p:nvSpPr>
          <p:cNvPr id="360" name="Google Shape;360;p41"/>
          <p:cNvSpPr txBox="1"/>
          <p:nvPr>
            <p:ph type="title"/>
          </p:nvPr>
        </p:nvSpPr>
        <p:spPr>
          <a:xfrm>
            <a:off x="3923179" y="171451"/>
            <a:ext cx="50781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lay"/>
              <a:buNone/>
            </a:pPr>
            <a:r>
              <a:rPr lang="en" sz="3700"/>
              <a:t>Machine Learning</a:t>
            </a:r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2579" y="0"/>
            <a:ext cx="3415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>
            <a:off x="0" y="489"/>
            <a:ext cx="9144000" cy="51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7" name="Google Shape;367;p42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descr="Financial graphs on a dark display" id="369" name="Google Shape;369;p42"/>
          <p:cNvPicPr preferRelativeResize="0"/>
          <p:nvPr/>
        </p:nvPicPr>
        <p:blipFill rotWithShape="1">
          <a:blip r:embed="rId3">
            <a:alphaModFix/>
          </a:blip>
          <a:srcRect b="0" l="24083" r="29895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>
            <a:off x="3659500" y="913000"/>
            <a:ext cx="44754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0734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b="1"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 different models</a:t>
            </a:r>
            <a:r>
              <a:rPr b="1"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Using a function to train different kinds of classification models in a </a:t>
            </a: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loop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understand the difference in performance metrics.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Comparing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</a:t>
            </a: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recall 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score as it’s the most important metric for the project.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635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400" y="2650412"/>
            <a:ext cx="4499349" cy="241283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76200">
              <a:srgbClr val="000000">
                <a:alpha val="50000"/>
              </a:srgbClr>
            </a:outerShdw>
          </a:effectLst>
        </p:spPr>
      </p:pic>
      <p:sp>
        <p:nvSpPr>
          <p:cNvPr id="372" name="Google Shape;372;p42"/>
          <p:cNvSpPr txBox="1"/>
          <p:nvPr>
            <p:ph type="title"/>
          </p:nvPr>
        </p:nvSpPr>
        <p:spPr>
          <a:xfrm>
            <a:off x="3923179" y="501"/>
            <a:ext cx="50781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lay"/>
              <a:buNone/>
            </a:pPr>
            <a:r>
              <a:rPr lang="en" sz="3700"/>
              <a:t>Machine Learning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0" y="489"/>
            <a:ext cx="9144000" cy="51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8" name="Google Shape;378;p43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descr="Financial graphs on a dark display" id="380" name="Google Shape;380;p43"/>
          <p:cNvPicPr preferRelativeResize="0"/>
          <p:nvPr/>
        </p:nvPicPr>
        <p:blipFill rotWithShape="1">
          <a:blip r:embed="rId3">
            <a:alphaModFix/>
          </a:blip>
          <a:srcRect b="0" l="24083" r="29895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3659550" y="1055475"/>
            <a:ext cx="46272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0734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b="1"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Testing the best model</a:t>
            </a:r>
            <a:r>
              <a:rPr b="1"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best model in training process was XGboost classifier.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19685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Training</a:t>
            </a: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results 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showed that the </a:t>
            </a:r>
            <a:r>
              <a:rPr b="1"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model</a:t>
            </a:r>
            <a:r>
              <a:rPr lang="en" sz="13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best fraud recall score of 95.6%.</a:t>
            </a:r>
            <a:endParaRPr sz="13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635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400" y="2534675"/>
            <a:ext cx="4122100" cy="18780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76200">
              <a:srgbClr val="000000">
                <a:alpha val="50000"/>
              </a:srgbClr>
            </a:outerShdw>
          </a:effectLst>
        </p:spPr>
      </p:pic>
      <p:sp>
        <p:nvSpPr>
          <p:cNvPr id="383" name="Google Shape;383;p43"/>
          <p:cNvSpPr txBox="1"/>
          <p:nvPr>
            <p:ph type="title"/>
          </p:nvPr>
        </p:nvSpPr>
        <p:spPr>
          <a:xfrm>
            <a:off x="3923179" y="171451"/>
            <a:ext cx="50781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lay"/>
              <a:buNone/>
            </a:pPr>
            <a:r>
              <a:rPr lang="en" sz="3700"/>
              <a:t>Machine Learning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0" y="489"/>
            <a:ext cx="9144000" cy="51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descr="Financial graphs on a dark display" id="391" name="Google Shape;391;p44"/>
          <p:cNvPicPr preferRelativeResize="0"/>
          <p:nvPr/>
        </p:nvPicPr>
        <p:blipFill rotWithShape="1">
          <a:blip r:embed="rId3">
            <a:alphaModFix/>
          </a:blip>
          <a:srcRect b="0" l="24083" r="29895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92" name="Google Shape;392;p44"/>
          <p:cNvSpPr txBox="1"/>
          <p:nvPr/>
        </p:nvSpPr>
        <p:spPr>
          <a:xfrm>
            <a:off x="3659500" y="1258700"/>
            <a:ext cx="44754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1684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b="1" lang="en">
                <a:solidFill>
                  <a:schemeClr val="dk2"/>
                </a:solidFill>
              </a:rPr>
              <a:t>XGboost Overview:</a:t>
            </a:r>
            <a:endParaRPr b="1">
              <a:solidFill>
                <a:schemeClr val="dk2"/>
              </a:solidFill>
            </a:endParaRPr>
          </a:p>
          <a:p>
            <a:pPr indent="-20320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">
                <a:solidFill>
                  <a:schemeClr val="dk2"/>
                </a:solidFill>
              </a:rPr>
              <a:t>Iterative model building: builds multiple models sequentially, where each new model is trained to correct the errors (residuals) of the previous one.</a:t>
            </a:r>
            <a:endParaRPr>
              <a:solidFill>
                <a:schemeClr val="dk2"/>
              </a:solidFill>
            </a:endParaRPr>
          </a:p>
          <a:p>
            <a:pPr indent="-20320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">
                <a:solidFill>
                  <a:schemeClr val="dk2"/>
                </a:solidFill>
              </a:rPr>
              <a:t>Ensemble</a:t>
            </a:r>
            <a:r>
              <a:rPr lang="en">
                <a:solidFill>
                  <a:schemeClr val="dk2"/>
                </a:solidFill>
              </a:rPr>
              <a:t> approach: combines predictions from all models to improve overall accuracy.</a:t>
            </a:r>
            <a:endParaRPr>
              <a:solidFill>
                <a:schemeClr val="dk2"/>
              </a:solidFill>
            </a:endParaRPr>
          </a:p>
          <a:p>
            <a:pPr indent="-20320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">
                <a:solidFill>
                  <a:schemeClr val="dk2"/>
                </a:solidFill>
              </a:rPr>
              <a:t>Enhanced generalization: unlike traditional gradient boosting, XGBoost uses regularization, reducing overfitting and achieving a balance between bias and variance.</a:t>
            </a:r>
            <a:endParaRPr>
              <a:solidFill>
                <a:schemeClr val="dk2"/>
              </a:solidFill>
            </a:endParaRPr>
          </a:p>
          <a:p>
            <a:pPr indent="-203200" lvl="1" marL="3429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">
                <a:solidFill>
                  <a:schemeClr val="dk2"/>
                </a:solidFill>
              </a:rPr>
              <a:t>Performance advantage: known for its speed and effectiveness, making it popular for high-performance machine learning tasks.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3" name="Google Shape;393;p44"/>
          <p:cNvSpPr txBox="1"/>
          <p:nvPr>
            <p:ph type="title"/>
          </p:nvPr>
        </p:nvSpPr>
        <p:spPr>
          <a:xfrm>
            <a:off x="3923179" y="171451"/>
            <a:ext cx="50781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lay"/>
              <a:buNone/>
            </a:pPr>
            <a:r>
              <a:rPr lang="en" sz="3700"/>
              <a:t>Machine Learning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3767559" y="381965"/>
            <a:ext cx="32466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8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" name="Google Shape;162;p28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28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" name="Google Shape;164;p28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28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" name="Google Shape;166;p28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28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0" name="Google Shape;170;p28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Project Idea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Project Pipeline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End Users + Features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Data Structure &amp;Description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Programming Languages + Frameworks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Live Application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Deliverables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Project Team + Roles</a:t>
            </a:r>
            <a:endParaRPr/>
          </a:p>
          <a:p>
            <a:pPr indent="6350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magnifying glass surrounded by various symbols&#10;&#10;Description automatically generated" id="172" name="Google Shape;172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614" r="13752" t="0"/>
          <a:stretch/>
        </p:blipFill>
        <p:spPr>
          <a:xfrm>
            <a:off x="15" y="1"/>
            <a:ext cx="378736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8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idx="4294967295" type="title"/>
          </p:nvPr>
        </p:nvSpPr>
        <p:spPr>
          <a:xfrm>
            <a:off x="294451" y="50250"/>
            <a:ext cx="3871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b="1" lang="en"/>
              <a:t>GANs</a:t>
            </a:r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578525" y="878375"/>
            <a:ext cx="7429200" cy="2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Challenges of vanilla GANs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Mixed data types:</a:t>
            </a:r>
            <a:r>
              <a:rPr lang="en">
                <a:solidFill>
                  <a:schemeClr val="dk1"/>
                </a:solidFill>
              </a:rPr>
              <a:t> having mix of discrete and continuous columns, GANs must apply both softmax and tanh on the output.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Non-Gaussian distributions</a:t>
            </a:r>
            <a:r>
              <a:rPr lang="en">
                <a:solidFill>
                  <a:schemeClr val="dk1"/>
                </a:solidFill>
              </a:rPr>
              <a:t>: Continuous values in tabular data are usually non-Gaussian.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Training with sparse one-hot-encoded vectors</a:t>
            </a:r>
            <a:r>
              <a:rPr lang="en">
                <a:solidFill>
                  <a:schemeClr val="dk1"/>
                </a:solidFill>
              </a:rPr>
              <a:t>: The generative model is trained to generate a probability distribution over all categories using softmax, while the real data is represented to discriminator in one-hot vector.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Highly imbalanced categorical columns</a:t>
            </a:r>
            <a:r>
              <a:rPr lang="en">
                <a:solidFill>
                  <a:schemeClr val="dk1"/>
                </a:solidFill>
              </a:rPr>
              <a:t>: leading to insufficient training opportunity for minor classes.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/>
        </p:nvSpPr>
        <p:spPr>
          <a:xfrm>
            <a:off x="816075" y="397100"/>
            <a:ext cx="836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CTGAN</a:t>
            </a:r>
            <a:endParaRPr b="1" i="1" sz="33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400050" y="1522750"/>
            <a:ext cx="75792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Conditional Tabular GANs specifically designed for generating synthetic tabular data.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introduces key innovations: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  </a:t>
            </a:r>
            <a:r>
              <a:rPr b="1" lang="en">
                <a:solidFill>
                  <a:schemeClr val="dk1"/>
                </a:solidFill>
              </a:rPr>
              <a:t>Conditional Generation:</a:t>
            </a:r>
            <a:r>
              <a:rPr lang="en">
                <a:solidFill>
                  <a:schemeClr val="dk1"/>
                </a:solidFill>
              </a:rPr>
              <a:t> By conditioning the generation process on specific categories, it can better handle categorical variables and their imbalances.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  </a:t>
            </a:r>
            <a:r>
              <a:rPr b="1" lang="en">
                <a:solidFill>
                  <a:schemeClr val="dk1"/>
                </a:solidFill>
              </a:rPr>
              <a:t>Mode-Specific Normalization</a:t>
            </a:r>
            <a:r>
              <a:rPr lang="en">
                <a:solidFill>
                  <a:schemeClr val="dk1"/>
                </a:solidFill>
              </a:rPr>
              <a:t>: the model learns </a:t>
            </a:r>
            <a:r>
              <a:rPr lang="en">
                <a:solidFill>
                  <a:schemeClr val="dk1"/>
                </a:solidFill>
              </a:rPr>
              <a:t>multimodal</a:t>
            </a:r>
            <a:r>
              <a:rPr lang="en">
                <a:solidFill>
                  <a:schemeClr val="dk1"/>
                </a:solidFill>
              </a:rPr>
              <a:t> distributions.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/>
        </p:nvSpPr>
        <p:spPr>
          <a:xfrm>
            <a:off x="816075" y="397100"/>
            <a:ext cx="836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CTGAN</a:t>
            </a:r>
            <a:endParaRPr b="1" i="1" sz="33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400050" y="1288225"/>
            <a:ext cx="48669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used CTGAM model implemented in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Modeling Tabular data using Conditional GAN</a:t>
            </a:r>
            <a:r>
              <a:rPr lang="en">
                <a:solidFill>
                  <a:schemeClr val="dk1"/>
                </a:solidFill>
              </a:rPr>
              <a:t> paper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model utilized the mode-specific normalization, a conditional generator.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It used fully-connected networks, leaky ReLU activations, batch normalization and dropout.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model used Wasserstein GAN loss and Adam optimizer.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0" name="Google Shape;4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000" y="2956650"/>
            <a:ext cx="4261775" cy="14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/>
        </p:nvSpPr>
        <p:spPr>
          <a:xfrm>
            <a:off x="5443700" y="2571738"/>
            <a:ext cx="320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The discriminator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4521275" y="2882850"/>
            <a:ext cx="46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600" y="592500"/>
            <a:ext cx="4261776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/>
        </p:nvSpPr>
        <p:spPr>
          <a:xfrm>
            <a:off x="5473438" y="207600"/>
            <a:ext cx="357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The generator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/>
        </p:nvSpPr>
        <p:spPr>
          <a:xfrm>
            <a:off x="816075" y="397100"/>
            <a:ext cx="836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CTGAN</a:t>
            </a:r>
            <a:endParaRPr b="1" i="1" sz="33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-57150" y="1368350"/>
            <a:ext cx="7579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Results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816075" y="2110050"/>
            <a:ext cx="81420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Fraudulent synthetic data were augmented with original dataset and used for XGBoost classifier retraining.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Model performance improved for fraudulent class.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32" name="Google Shape;4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075" y="3723150"/>
            <a:ext cx="4665925" cy="14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/>
        </p:nvSpPr>
        <p:spPr>
          <a:xfrm>
            <a:off x="3509850" y="4225575"/>
            <a:ext cx="537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Non-fraud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3509850" y="4535700"/>
            <a:ext cx="53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Fraud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50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50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2" name="Google Shape;442;p50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p50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p50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50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6" name="Google Shape;446;p50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8" name="Google Shape;448;p50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50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b="1" lang="en" u="none" strike="noStrike"/>
              <a:t>TECHNIQUES USED</a:t>
            </a:r>
            <a:endParaRPr/>
          </a:p>
        </p:txBody>
      </p:sp>
      <p:sp>
        <p:nvSpPr>
          <p:cNvPr id="450" name="Google Shape;450;p50"/>
          <p:cNvSpPr txBox="1"/>
          <p:nvPr>
            <p:ph idx="1" type="body"/>
          </p:nvPr>
        </p:nvSpPr>
        <p:spPr>
          <a:xfrm>
            <a:off x="3785616" y="1579144"/>
            <a:ext cx="48609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91425" spcFirstLastPara="1" rIns="68575" wrap="square" tIns="34275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Engineering: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</a:rPr>
              <a:t>Scaling</a:t>
            </a:r>
            <a:r>
              <a:rPr lang="en" sz="1500">
                <a:solidFill>
                  <a:schemeClr val="dk1"/>
                </a:solidFill>
              </a:rPr>
              <a:t> and normalization of numerical features (e.g., amt).</a:t>
            </a:r>
            <a:endParaRPr sz="1500">
              <a:solidFill>
                <a:schemeClr val="dk1"/>
              </a:solidFill>
            </a:endParaRPr>
          </a:p>
          <a:p>
            <a:pPr indent="-209550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</a:rPr>
              <a:t>Binning</a:t>
            </a:r>
            <a:r>
              <a:rPr lang="en" sz="1500">
                <a:solidFill>
                  <a:schemeClr val="dk1"/>
                </a:solidFill>
              </a:rPr>
              <a:t> of continuous variables into categories (e.g., Age Category, Hour Category).</a:t>
            </a:r>
            <a:endParaRPr sz="1500">
              <a:solidFill>
                <a:schemeClr val="dk1"/>
              </a:solidFill>
            </a:endParaRPr>
          </a:p>
          <a:p>
            <a:pPr indent="-209550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</a:rPr>
              <a:t>Feature </a:t>
            </a:r>
            <a:r>
              <a:rPr b="1" lang="en" sz="1500">
                <a:solidFill>
                  <a:schemeClr val="dk1"/>
                </a:solidFill>
              </a:rPr>
              <a:t>selection </a:t>
            </a:r>
            <a:r>
              <a:rPr lang="en" sz="1500">
                <a:solidFill>
                  <a:schemeClr val="dk1"/>
                </a:solidFill>
              </a:rPr>
              <a:t>and importance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Handling Imbalance: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9550" lvl="1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</a:rPr>
              <a:t>Oversampling: Synthetic techniques </a:t>
            </a:r>
            <a:r>
              <a:rPr b="1" lang="en" sz="1500">
                <a:solidFill>
                  <a:schemeClr val="dk1"/>
                </a:solidFill>
              </a:rPr>
              <a:t>SMOTE</a:t>
            </a:r>
            <a:r>
              <a:rPr lang="en" sz="1500">
                <a:solidFill>
                  <a:schemeClr val="dk1"/>
                </a:solidFill>
              </a:rPr>
              <a:t> (Synthetic Minority Oversampling Technique).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Cleaning and preprocessing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500">
                <a:solidFill>
                  <a:schemeClr val="dk1"/>
                </a:solidFill>
              </a:rPr>
              <a:t>dataset is prepared for machine learning using Binary encoding for categorical variables and Robust scaling for numerical variables.</a:t>
            </a:r>
            <a:endParaRPr sz="1500">
              <a:solidFill>
                <a:schemeClr val="dk1"/>
              </a:solidFill>
            </a:endParaRPr>
          </a:p>
          <a:p>
            <a:pPr indent="6350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/>
          </a:p>
        </p:txBody>
      </p:sp>
      <p:cxnSp>
        <p:nvCxnSpPr>
          <p:cNvPr id="451" name="Google Shape;451;p50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omputer script on a screen" id="453" name="Google Shape;453;p50"/>
          <p:cNvPicPr preferRelativeResize="0"/>
          <p:nvPr/>
        </p:nvPicPr>
        <p:blipFill rotWithShape="1">
          <a:blip r:embed="rId3">
            <a:alphaModFix/>
          </a:blip>
          <a:srcRect b="0" l="5210" r="45637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1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9" name="Google Shape;459;p51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0" name="Google Shape;460;p51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1" name="Google Shape;461;p51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51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3" name="Google Shape;463;p51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4" name="Google Shape;464;p51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51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lay"/>
              <a:buNone/>
            </a:pPr>
            <a:r>
              <a:rPr b="1" lang="en" sz="2300"/>
              <a:t>PROGRAMMING LANGUAGES + FRAMEWORKS</a:t>
            </a:r>
            <a:br>
              <a:rPr b="1" lang="en" sz="2300"/>
            </a:br>
            <a:endParaRPr sz="2300"/>
          </a:p>
        </p:txBody>
      </p:sp>
      <p:sp>
        <p:nvSpPr>
          <p:cNvPr id="468" name="Google Shape;468;p51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Python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Google colab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VS code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streamlit</a:t>
            </a:r>
            <a:endParaRPr b="1"/>
          </a:p>
        </p:txBody>
      </p:sp>
      <p:pic>
        <p:nvPicPr>
          <p:cNvPr descr="Computer script on a screen" id="469" name="Google Shape;469;p51"/>
          <p:cNvPicPr preferRelativeResize="0"/>
          <p:nvPr/>
        </p:nvPicPr>
        <p:blipFill rotWithShape="1">
          <a:blip r:embed="rId3">
            <a:alphaModFix/>
          </a:blip>
          <a:srcRect b="-2" l="5212" r="45637" t="0"/>
          <a:stretch/>
        </p:blipFill>
        <p:spPr>
          <a:xfrm>
            <a:off x="15" y="1"/>
            <a:ext cx="3787379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470" name="Google Shape;470;p51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1" name="Google Shape;471;p51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3767559" y="381965"/>
            <a:ext cx="32466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2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/>
        </p:nvSpPr>
        <p:spPr>
          <a:xfrm>
            <a:off x="3630750" y="1110025"/>
            <a:ext cx="51132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    Platforms Used:</a:t>
            </a:r>
            <a:endParaRPr b="1" sz="19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Streamlit: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Streamlit enables developers to create intuitive, interactive web applications that enhance user engagement with models.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Hugging Face and Gradio: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Hugging Face Spaces combined with Gradio simplifies model deployment, making it accessible for non-technical users.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750" y="3490301"/>
            <a:ext cx="2214492" cy="129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275" y="3379075"/>
            <a:ext cx="4221399" cy="22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3767559" y="381965"/>
            <a:ext cx="32466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id="490" name="Google Shape;4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3"/>
          <p:cNvSpPr txBox="1"/>
          <p:nvPr/>
        </p:nvSpPr>
        <p:spPr>
          <a:xfrm>
            <a:off x="3630750" y="1242150"/>
            <a:ext cx="52554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Benefits to Individuals</a:t>
            </a:r>
            <a:endParaRPr b="1"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Personal Transaction Insights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Users gain detailed insights into their financial transactions, promoting informed decision-making and financial awareness.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Improved Fraud Prediction Access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Enhanced accessibility fosters user confidence by empowering individuals to identify potential fraud risks proactively.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4"/>
          <p:cNvSpPr txBox="1"/>
          <p:nvPr>
            <p:ph idx="1" type="body"/>
          </p:nvPr>
        </p:nvSpPr>
        <p:spPr>
          <a:xfrm>
            <a:off x="3767559" y="381965"/>
            <a:ext cx="32466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4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id="499" name="Google Shape;4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3630750" y="1242150"/>
            <a:ext cx="54282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Benefits to Institutions</a:t>
            </a:r>
            <a:endParaRPr b="1"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Fraud Detection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Instant alerts empower banks to respond promptly, significantly mitigating potential financial losses from fraud.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Enhanced Customer Trust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Effective fraud detection fosters customer confidence, ensuring loyalty and positive institutional reputation over time.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430975"/>
            <a:ext cx="4380224" cy="42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/>
          <p:nvPr>
            <p:ph idx="4294967295" type="title"/>
          </p:nvPr>
        </p:nvSpPr>
        <p:spPr>
          <a:xfrm>
            <a:off x="5034776" y="563175"/>
            <a:ext cx="3871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b="1" lang="en"/>
              <a:t>Streamlit App</a:t>
            </a:r>
            <a:endParaRPr/>
          </a:p>
        </p:txBody>
      </p:sp>
      <p:sp>
        <p:nvSpPr>
          <p:cNvPr id="507" name="Google Shape;507;p55"/>
          <p:cNvSpPr txBox="1"/>
          <p:nvPr/>
        </p:nvSpPr>
        <p:spPr>
          <a:xfrm>
            <a:off x="4846525" y="1738250"/>
            <a:ext cx="42483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User-Friendly Input: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Allows users to effortlessly input transaction details, promoting immediate engagement and interaction with the system.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Instant Fraud Predictions: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Users receive real-time fraud predictions, which enhances the decision-making process during potentially risky transactions.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Demo: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29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29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29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9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29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9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29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b="1" lang="en"/>
              <a:t>PROJECT IDEA</a:t>
            </a:r>
            <a:br>
              <a:rPr lang="en"/>
            </a:b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i="0" lang="en" u="none" cap="none" strike="noStrike"/>
              <a:t>Problem Description</a:t>
            </a:r>
            <a:r>
              <a:rPr b="0" i="0" lang="en" u="none" cap="none" strike="noStrike"/>
              <a:t>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0" i="0" lang="en" u="none" cap="none" strike="noStrike"/>
              <a:t>Fraud detection is critical for protecting financial institutions and customers from fraudulent activities. Traditional systems struggle with catching evolving patterns of fraud.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i="0" lang="en" u="none" cap="none" strike="noStrike"/>
              <a:t>Proposed Solution</a:t>
            </a:r>
            <a:r>
              <a:rPr b="0" i="0" lang="en" u="none" cap="none" strike="noStrike"/>
              <a:t>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0" i="0" lang="en" u="none" cap="none" strike="noStrike"/>
              <a:t>The solution involves developing and training machine learning models that can efficiently detect fraudulent transactions using various features such as transaction amount, user demographics, and transaction patterns.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i="0" lang="en" u="none" cap="none" strike="noStrike"/>
              <a:t>Unique Value Proposition</a:t>
            </a:r>
            <a:r>
              <a:rPr b="0" i="0" lang="en" u="none" cap="none" strike="noStrike"/>
              <a:t>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0" i="0" lang="en" u="none" cap="none" strike="noStrike"/>
              <a:t>Our approach utilizes multiple machine learning models (e.g., Logistic Regression, Random Forest, XGBoost) and selects the best-performing model based on recall metrics for fraud detection. This ensures an optimized system for identifying fraudulent activities while minimizing false </a:t>
            </a:r>
            <a:r>
              <a:rPr b="0" i="0" lang="en" u="none" cap="none" strike="noStrike"/>
              <a:t>positives.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b="0" i="0" u="none" cap="none" strike="noStrike"/>
          </a:p>
        </p:txBody>
      </p:sp>
      <p:pic>
        <p:nvPicPr>
          <p:cNvPr descr="A magnifying glass over a magnifying glass&#10;&#10;Description automatically generated" id="190" name="Google Shape;190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732" r="11633" t="0"/>
          <a:stretch/>
        </p:blipFill>
        <p:spPr>
          <a:xfrm>
            <a:off x="15" y="1"/>
            <a:ext cx="378736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9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350" y="947275"/>
            <a:ext cx="5057224" cy="3496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>
            <p:ph idx="4294967295" type="title"/>
          </p:nvPr>
        </p:nvSpPr>
        <p:spPr>
          <a:xfrm>
            <a:off x="50825" y="796925"/>
            <a:ext cx="3333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b="1" lang="en"/>
              <a:t>HF spaces App</a:t>
            </a:r>
            <a:endParaRPr/>
          </a:p>
        </p:txBody>
      </p:sp>
      <p:sp>
        <p:nvSpPr>
          <p:cNvPr id="514" name="Google Shape;514;p56"/>
          <p:cNvSpPr txBox="1"/>
          <p:nvPr/>
        </p:nvSpPr>
        <p:spPr>
          <a:xfrm>
            <a:off x="162650" y="1999950"/>
            <a:ext cx="3600600" cy="2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Gradio's User Interaction: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Gradio offers an easy-to-navigate interface, enabling users to interact effortlessly with the fraud detection model.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Demo: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https://huggingface.co/spaces/OmarAA/Depi_project_Fraud_Detection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57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57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57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57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57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57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57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28" name="Google Shape;528;p57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lang="en"/>
              <a:t>DELIVERABLES</a:t>
            </a:r>
            <a:br>
              <a:rPr lang="en"/>
            </a:br>
            <a:endParaRPr/>
          </a:p>
        </p:txBody>
      </p:sp>
      <p:sp>
        <p:nvSpPr>
          <p:cNvPr id="529" name="Google Shape;529;p57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/>
              <a:t>Project notebook: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  <p:pic>
        <p:nvPicPr>
          <p:cNvPr descr="A delivery drone carrying a package inside a warehouse" id="530" name="Google Shape;530;p57"/>
          <p:cNvPicPr preferRelativeResize="0"/>
          <p:nvPr/>
        </p:nvPicPr>
        <p:blipFill rotWithShape="1">
          <a:blip r:embed="rId4">
            <a:alphaModFix/>
          </a:blip>
          <a:srcRect b="0" l="31239" r="27340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531" name="Google Shape;531;p57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57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58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8" name="Google Shape;538;p58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9" name="Google Shape;539;p58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58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58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58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58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6" name="Google Shape;546;p58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"/>
              <a:buNone/>
            </a:pPr>
            <a:r>
              <a:rPr b="1" lang="en" sz="2800"/>
              <a:t>PROJECT TEAM + ROLES</a:t>
            </a:r>
            <a:br>
              <a:rPr b="1" lang="en" sz="2800"/>
            </a:br>
            <a:endParaRPr sz="2800"/>
          </a:p>
        </p:txBody>
      </p:sp>
      <p:grpSp>
        <p:nvGrpSpPr>
          <p:cNvPr id="547" name="Google Shape;547;p58"/>
          <p:cNvGrpSpPr/>
          <p:nvPr/>
        </p:nvGrpSpPr>
        <p:grpSpPr>
          <a:xfrm>
            <a:off x="3220950" y="1579525"/>
            <a:ext cx="5763140" cy="3163532"/>
            <a:chOff x="0" y="515"/>
            <a:chExt cx="6481264" cy="4218042"/>
          </a:xfrm>
        </p:grpSpPr>
        <p:cxnSp>
          <p:nvCxnSpPr>
            <p:cNvPr id="548" name="Google Shape;548;p58"/>
            <p:cNvCxnSpPr/>
            <p:nvPr/>
          </p:nvCxnSpPr>
          <p:spPr>
            <a:xfrm>
              <a:off x="0" y="515"/>
              <a:ext cx="6481170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9" name="Google Shape;549;p58"/>
            <p:cNvSpPr/>
            <p:nvPr/>
          </p:nvSpPr>
          <p:spPr>
            <a:xfrm>
              <a:off x="0" y="515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8"/>
            <p:cNvSpPr txBox="1"/>
            <p:nvPr/>
          </p:nvSpPr>
          <p:spPr>
            <a:xfrm>
              <a:off x="0" y="515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Open Sans Light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Mostafa Maged 		Data cleaning &amp; processing</a:t>
              </a:r>
              <a:endParaRPr sz="1100"/>
            </a:p>
          </p:txBody>
        </p:sp>
        <p:cxnSp>
          <p:nvCxnSpPr>
            <p:cNvPr id="551" name="Google Shape;551;p58"/>
            <p:cNvCxnSpPr/>
            <p:nvPr/>
          </p:nvCxnSpPr>
          <p:spPr>
            <a:xfrm>
              <a:off x="0" y="844123"/>
              <a:ext cx="6481170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2" name="Google Shape;552;p58"/>
            <p:cNvSpPr/>
            <p:nvPr/>
          </p:nvSpPr>
          <p:spPr>
            <a:xfrm>
              <a:off x="0" y="844123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8"/>
            <p:cNvSpPr txBox="1"/>
            <p:nvPr/>
          </p:nvSpPr>
          <p:spPr>
            <a:xfrm>
              <a:off x="0" y="844123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Open Sans Light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Hossam			        Machine learning models</a:t>
              </a:r>
              <a:endParaRPr sz="1100"/>
            </a:p>
          </p:txBody>
        </p:sp>
        <p:cxnSp>
          <p:nvCxnSpPr>
            <p:cNvPr id="554" name="Google Shape;554;p58"/>
            <p:cNvCxnSpPr/>
            <p:nvPr/>
          </p:nvCxnSpPr>
          <p:spPr>
            <a:xfrm>
              <a:off x="0" y="1687732"/>
              <a:ext cx="6481170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5" name="Google Shape;555;p58"/>
            <p:cNvSpPr/>
            <p:nvPr/>
          </p:nvSpPr>
          <p:spPr>
            <a:xfrm>
              <a:off x="0" y="1687732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8"/>
            <p:cNvSpPr txBox="1"/>
            <p:nvPr/>
          </p:nvSpPr>
          <p:spPr>
            <a:xfrm>
              <a:off x="0" y="1687732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Open Sans Light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Thorya Mahfoz Ahmed	Mlflow Logging &amp; Gans</a:t>
              </a:r>
              <a:r>
                <a:rPr lang="en" sz="17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                         </a:t>
              </a: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		                         constructing</a:t>
              </a:r>
              <a:endParaRPr sz="1100"/>
            </a:p>
          </p:txBody>
        </p:sp>
        <p:cxnSp>
          <p:nvCxnSpPr>
            <p:cNvPr id="557" name="Google Shape;557;p58"/>
            <p:cNvCxnSpPr/>
            <p:nvPr/>
          </p:nvCxnSpPr>
          <p:spPr>
            <a:xfrm>
              <a:off x="0" y="2531340"/>
              <a:ext cx="6481170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8" name="Google Shape;558;p58"/>
            <p:cNvSpPr/>
            <p:nvPr/>
          </p:nvSpPr>
          <p:spPr>
            <a:xfrm>
              <a:off x="0" y="2531340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8"/>
            <p:cNvSpPr txBox="1"/>
            <p:nvPr/>
          </p:nvSpPr>
          <p:spPr>
            <a:xfrm>
              <a:off x="64" y="2689148"/>
              <a:ext cx="6481200" cy="8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Open Sans Light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Aya			               GANs Training &amp; synthetic</a:t>
              </a:r>
              <a:r>
                <a:rPr lang="en" sz="170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Data</a:t>
              </a:r>
              <a:endParaRPr sz="1100"/>
            </a:p>
          </p:txBody>
        </p:sp>
        <p:cxnSp>
          <p:nvCxnSpPr>
            <p:cNvPr id="560" name="Google Shape;560;p58"/>
            <p:cNvCxnSpPr/>
            <p:nvPr/>
          </p:nvCxnSpPr>
          <p:spPr>
            <a:xfrm>
              <a:off x="0" y="3374949"/>
              <a:ext cx="6481170" cy="0"/>
            </a:xfrm>
            <a:prstGeom prst="straightConnector1">
              <a:avLst/>
            </a:prstGeom>
            <a:solidFill>
              <a:srgbClr val="125767"/>
            </a:solidFill>
            <a:ln cap="flat" cmpd="sng" w="12700">
              <a:solidFill>
                <a:srgbClr val="12576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1" name="Google Shape;561;p58"/>
            <p:cNvSpPr/>
            <p:nvPr/>
          </p:nvSpPr>
          <p:spPr>
            <a:xfrm>
              <a:off x="0" y="3374949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8"/>
            <p:cNvSpPr txBox="1"/>
            <p:nvPr/>
          </p:nvSpPr>
          <p:spPr>
            <a:xfrm>
              <a:off x="0" y="3374949"/>
              <a:ext cx="6481170" cy="843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Open Sans Light"/>
                <a:buNone/>
              </a:pPr>
              <a:r>
                <a:rPr b="0" i="0" lang="en" sz="1700" u="none" cap="none" strike="noStrik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Omar Ashraf		Deployment</a:t>
              </a:r>
              <a:endParaRPr sz="1100"/>
            </a:p>
          </p:txBody>
        </p:sp>
      </p:grpSp>
      <p:pic>
        <p:nvPicPr>
          <p:cNvPr descr="Colourful carved figures of humans" id="563" name="Google Shape;563;p58"/>
          <p:cNvPicPr preferRelativeResize="0"/>
          <p:nvPr/>
        </p:nvPicPr>
        <p:blipFill rotWithShape="1">
          <a:blip r:embed="rId3">
            <a:alphaModFix/>
          </a:blip>
          <a:srcRect b="-1" l="24013" r="23522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564" name="Google Shape;564;p58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58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0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30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30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30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30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30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06" name="Google Shape;20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15" l="0" r="0" t="0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628650" y="381965"/>
            <a:ext cx="24003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67559" y="381965"/>
            <a:ext cx="3246600" cy="421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>
            <p:ph idx="2" type="pic"/>
          </p:nvPr>
        </p:nvSpPr>
        <p:spPr>
          <a:xfrm>
            <a:off x="7161610" y="-17145"/>
            <a:ext cx="1988700" cy="5177700"/>
          </a:xfrm>
          <a:prstGeom prst="rect">
            <a:avLst/>
          </a:prstGeom>
        </p:spPr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100" y="0"/>
            <a:ext cx="9282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2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32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32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32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32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32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32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en"/>
              <a:t>END USERS + FEATURES</a:t>
            </a:r>
            <a:br>
              <a:rPr lang="en"/>
            </a:b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/>
              <a:t>Primary User Personas: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lang="en" sz="1200"/>
              <a:t>Financial Institutions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lang="en" sz="1200"/>
              <a:t>E-commerce Platforms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lang="en" sz="1200"/>
              <a:t>Individual Customers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</a:pPr>
            <a:r>
              <a:rPr lang="en" sz="1200"/>
              <a:t>Regulatory Agencies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/>
              <a:t>Key Features:</a:t>
            </a:r>
            <a:endParaRPr/>
          </a:p>
          <a:p>
            <a:pPr indent="-6985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"/>
              <a:buAutoNum type="arabicPeriod"/>
            </a:pPr>
            <a:r>
              <a:rPr b="1" lang="en"/>
              <a:t>Real-Time Fraud Detection</a:t>
            </a:r>
            <a:endParaRPr/>
          </a:p>
          <a:p>
            <a:pPr indent="-215900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"/>
              <a:buAutoNum type="arabicPeriod"/>
            </a:pPr>
            <a:r>
              <a:rPr b="1" lang="en"/>
              <a:t>End Users</a:t>
            </a:r>
            <a:r>
              <a:rPr lang="en"/>
              <a:t>: Financial Institutions, E-commerce Platforms</a:t>
            </a:r>
            <a:endParaRPr/>
          </a:p>
          <a:p>
            <a:pPr indent="-215900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"/>
              <a:buAutoNum type="arabicPeriod"/>
            </a:pPr>
            <a:r>
              <a:rPr b="1" lang="en"/>
              <a:t>Solves</a:t>
            </a:r>
            <a:r>
              <a:rPr lang="en"/>
              <a:t>: Immediate prevention of fraudulent transactions.</a:t>
            </a:r>
            <a:endParaRPr/>
          </a:p>
        </p:txBody>
      </p:sp>
      <p:pic>
        <p:nvPicPr>
          <p:cNvPr descr="Red toy person in front of two lines of white figures"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27720" r="23865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231" name="Google Shape;231;p32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32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3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33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9" name="Google Shape;239;p33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33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33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33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Play"/>
              <a:buNone/>
            </a:pPr>
            <a:r>
              <a:rPr lang="en"/>
              <a:t>END USERS + FEATURES</a:t>
            </a:r>
            <a:br>
              <a:rPr lang="en"/>
            </a:b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787379" y="1579144"/>
            <a:ext cx="4860878" cy="3164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-64611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Play"/>
              <a:buAutoNum type="arabicPeriod"/>
            </a:pPr>
            <a:r>
              <a:rPr b="1" lang="en"/>
              <a:t>Risk Scoring System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End Users</a:t>
            </a:r>
            <a:r>
              <a:rPr lang="en"/>
              <a:t>: Financial Institutions, Individual Customers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Solves</a:t>
            </a:r>
            <a:r>
              <a:rPr lang="en"/>
              <a:t>: Prioritizes high-risk transactions for faster action.</a:t>
            </a:r>
            <a:endParaRPr/>
          </a:p>
          <a:p>
            <a:pPr indent="-64611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Play"/>
              <a:buAutoNum type="arabicPeriod"/>
            </a:pPr>
            <a:r>
              <a:rPr b="1" lang="en"/>
              <a:t>Automated Alerts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End Users</a:t>
            </a:r>
            <a:r>
              <a:rPr lang="en"/>
              <a:t>: Individual Customers, E-commerce Platforms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Solves</a:t>
            </a:r>
            <a:r>
              <a:rPr lang="en"/>
              <a:t>: Notifies users instantly of suspicious activity.</a:t>
            </a:r>
            <a:endParaRPr/>
          </a:p>
          <a:p>
            <a:pPr indent="-64611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Play"/>
              <a:buAutoNum type="arabicPeriod"/>
            </a:pPr>
            <a:r>
              <a:rPr b="1" lang="en"/>
              <a:t>Analytics Dashboard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End Users</a:t>
            </a:r>
            <a:r>
              <a:rPr lang="en"/>
              <a:t>: Regulatory Agencies, Financial Institutions</a:t>
            </a:r>
            <a:endParaRPr/>
          </a:p>
          <a:p>
            <a:pPr indent="-223837" lvl="1" marL="558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83333"/>
              <a:buFont typeface="Play"/>
              <a:buAutoNum type="arabicPeriod"/>
            </a:pPr>
            <a:r>
              <a:rPr b="1" lang="en"/>
              <a:t>Solves</a:t>
            </a:r>
            <a:r>
              <a:rPr lang="en"/>
              <a:t>: Provides insights into fraud trends for better monitoring and compliance.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78571"/>
              <a:buNone/>
            </a:pPr>
            <a:r>
              <a:t/>
            </a:r>
            <a:endParaRPr/>
          </a:p>
        </p:txBody>
      </p:sp>
      <p:pic>
        <p:nvPicPr>
          <p:cNvPr descr="Red toy person in front of two lines of white figures" id="248" name="Google Shape;248;p33"/>
          <p:cNvPicPr preferRelativeResize="0"/>
          <p:nvPr/>
        </p:nvPicPr>
        <p:blipFill rotWithShape="1">
          <a:blip r:embed="rId3">
            <a:alphaModFix/>
          </a:blip>
          <a:srcRect b="0" l="27720" r="23865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249" name="Google Shape;249;p33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4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34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34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34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34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34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34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4" name="Google Shape;264;p34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408825" y="1235875"/>
            <a:ext cx="59259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Database Architecture:</a:t>
            </a:r>
            <a:endParaRPr b="1"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/>
              <a:t>Architecture: CSV file (Relational)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/>
              <a:t>Key Entities: Transactions, Customers, Merchants Data 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/>
              <a:t>Flow: Collected, stored, and accessed from CSV files for analysis</a:t>
            </a:r>
            <a:endParaRPr/>
          </a:p>
        </p:txBody>
      </p:sp>
      <p:cxnSp>
        <p:nvCxnSpPr>
          <p:cNvPr id="266" name="Google Shape;266;p34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Financial graphs on a dark display" id="268" name="Google Shape;268;p34"/>
          <p:cNvPicPr preferRelativeResize="0"/>
          <p:nvPr/>
        </p:nvPicPr>
        <p:blipFill rotWithShape="1">
          <a:blip r:embed="rId3">
            <a:alphaModFix/>
          </a:blip>
          <a:srcRect b="0" l="24085" r="29894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5"/>
          <p:cNvCxnSpPr/>
          <p:nvPr/>
        </p:nvCxnSpPr>
        <p:spPr>
          <a:xfrm flipH="1">
            <a:off x="0" y="0"/>
            <a:ext cx="2339789" cy="51435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35"/>
          <p:cNvCxnSpPr/>
          <p:nvPr/>
        </p:nvCxnSpPr>
        <p:spPr>
          <a:xfrm flipH="1">
            <a:off x="0" y="0"/>
            <a:ext cx="677826" cy="4907756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35"/>
          <p:cNvCxnSpPr/>
          <p:nvPr/>
        </p:nvCxnSpPr>
        <p:spPr>
          <a:xfrm rot="10800000">
            <a:off x="-32147" y="4343400"/>
            <a:ext cx="4714876" cy="80010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5"/>
          <p:cNvCxnSpPr/>
          <p:nvPr/>
        </p:nvCxnSpPr>
        <p:spPr>
          <a:xfrm flipH="1">
            <a:off x="6347223" y="4386263"/>
            <a:ext cx="2796777" cy="757238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35"/>
          <p:cNvCxnSpPr/>
          <p:nvPr/>
        </p:nvCxnSpPr>
        <p:spPr>
          <a:xfrm flipH="1">
            <a:off x="8657369" y="1235869"/>
            <a:ext cx="486632" cy="390763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35"/>
          <p:cNvCxnSpPr/>
          <p:nvPr/>
        </p:nvCxnSpPr>
        <p:spPr>
          <a:xfrm rot="10800000">
            <a:off x="8086166" y="0"/>
            <a:ext cx="1057835" cy="3193755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35"/>
          <p:cNvCxnSpPr/>
          <p:nvPr/>
        </p:nvCxnSpPr>
        <p:spPr>
          <a:xfrm rot="10800000">
            <a:off x="4897041" y="-3572"/>
            <a:ext cx="4246959" cy="6989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0" y="489"/>
            <a:ext cx="9144000" cy="5143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2" name="Google Shape;282;p35"/>
          <p:cNvSpPr txBox="1"/>
          <p:nvPr>
            <p:ph type="title"/>
          </p:nvPr>
        </p:nvSpPr>
        <p:spPr>
          <a:xfrm>
            <a:off x="3923180" y="400051"/>
            <a:ext cx="4820771" cy="1035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408825" y="1435600"/>
            <a:ext cx="55473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Data Overview: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lang="en"/>
              <a:t>The dataset revolves around </a:t>
            </a:r>
            <a:r>
              <a:rPr b="1" lang="en"/>
              <a:t>transaction data</a:t>
            </a:r>
            <a:r>
              <a:rPr lang="en"/>
              <a:t>. Key entities can be described as: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Transactions</a:t>
            </a:r>
            <a:r>
              <a:rPr lang="en"/>
              <a:t>: Each row represents a transaction made by a user.</a:t>
            </a:r>
            <a:endParaRPr/>
          </a:p>
          <a:p>
            <a:pPr indent="-635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</a:pPr>
            <a:r>
              <a:rPr b="1" lang="en"/>
              <a:t>Features</a:t>
            </a:r>
            <a:r>
              <a:rPr lang="en"/>
              <a:t>: user demographics, transaction time, and amount.</a:t>
            </a:r>
            <a:endParaRPr/>
          </a:p>
        </p:txBody>
      </p:sp>
      <p:cxnSp>
        <p:nvCxnSpPr>
          <p:cNvPr id="284" name="Google Shape;284;p35"/>
          <p:cNvCxnSpPr/>
          <p:nvPr/>
        </p:nvCxnSpPr>
        <p:spPr>
          <a:xfrm flipH="1" rot="10800000">
            <a:off x="2884394" y="0"/>
            <a:ext cx="524435" cy="5143010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" name="Google Shape;285;p35"/>
          <p:cNvCxnSpPr/>
          <p:nvPr/>
        </p:nvCxnSpPr>
        <p:spPr>
          <a:xfrm>
            <a:off x="-44408" y="4341719"/>
            <a:ext cx="5547234" cy="801781"/>
          </a:xfrm>
          <a:prstGeom prst="straightConnector1">
            <a:avLst/>
          </a:prstGeom>
          <a:noFill/>
          <a:ln cap="flat" cmpd="sng" w="12700">
            <a:solidFill>
              <a:schemeClr val="accen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Financial graphs on a dark display"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24085" r="29894" t="0"/>
          <a:stretch/>
        </p:blipFill>
        <p:spPr>
          <a:xfrm>
            <a:off x="15" y="1"/>
            <a:ext cx="3787364" cy="5143499"/>
          </a:xfrm>
          <a:custGeom>
            <a:rect b="b" l="l" r="r" t="t"/>
            <a:pathLst>
              <a:path extrusionOk="0" h="6857998" w="5049839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leLinesVTI">
  <a:themeElements>
    <a:clrScheme name="Custom 34">
      <a:dk1>
        <a:srgbClr val="000000"/>
      </a:dk1>
      <a:lt1>
        <a:srgbClr val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